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57" name="Shape 157"/>
          <p:cNvSpPr/>
          <p:nvPr>
            <p:ph type="sldImg"/>
          </p:nvPr>
        </p:nvSpPr>
        <p:spPr>
          <a:xfrm>
            <a:off x="1143000" y="685800"/>
            <a:ext cx="4572000" cy="3429000"/>
          </a:xfrm>
          <a:prstGeom prst="rect">
            <a:avLst/>
          </a:prstGeom>
        </p:spPr>
        <p:txBody>
          <a:bodyPr/>
          <a:lstStyle/>
          <a:p>
            <a:pPr/>
          </a:p>
        </p:txBody>
      </p:sp>
      <p:sp>
        <p:nvSpPr>
          <p:cNvPr id="158" name="Shape 158"/>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 Id="rId3" Type="http://schemas.openxmlformats.org/officeDocument/2006/relationships/hyperlink" Target="https://lehd.ces.census.gov/data/" TargetMode="Externa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4" name="Shape 164"/>
          <p:cNvSpPr/>
          <p:nvPr>
            <p:ph type="sldImg"/>
          </p:nvPr>
        </p:nvSpPr>
        <p:spPr>
          <a:prstGeom prst="rect">
            <a:avLst/>
          </a:prstGeom>
        </p:spPr>
        <p:txBody>
          <a:bodyPr/>
          <a:lstStyle/>
          <a:p>
            <a:pPr/>
          </a:p>
        </p:txBody>
      </p:sp>
      <p:sp>
        <p:nvSpPr>
          <p:cNvPr id="165" name="Shape 165"/>
          <p:cNvSpPr/>
          <p:nvPr>
            <p:ph type="body" sz="quarter" idx="1"/>
          </p:nvPr>
        </p:nvSpPr>
        <p:spPr>
          <a:prstGeom prst="rect">
            <a:avLst/>
          </a:prstGeom>
        </p:spPr>
        <p:txBody>
          <a:bodyPr/>
          <a:lstStyle/>
          <a:p>
            <a:pPr/>
            <a:r>
              <a:t>This short module introduces the concept as functional cities (which will be our main unit of analysis) as networks, this will mean defining the space of cities inn terms of all the places of origin and destination where interacting people come from and go to, historically via commuting flows.</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1" name="Shape 171"/>
          <p:cNvSpPr/>
          <p:nvPr>
            <p:ph type="sldImg"/>
          </p:nvPr>
        </p:nvSpPr>
        <p:spPr>
          <a:prstGeom prst="rect">
            <a:avLst/>
          </a:prstGeom>
        </p:spPr>
        <p:txBody>
          <a:bodyPr/>
          <a:lstStyle/>
          <a:p>
            <a:pPr/>
          </a:p>
        </p:txBody>
      </p:sp>
      <p:sp>
        <p:nvSpPr>
          <p:cNvPr id="172" name="Shape 172"/>
          <p:cNvSpPr/>
          <p:nvPr>
            <p:ph type="body" sz="quarter" idx="1"/>
          </p:nvPr>
        </p:nvSpPr>
        <p:spPr>
          <a:prstGeom prst="rect">
            <a:avLst/>
          </a:prstGeom>
        </p:spPr>
        <p:txBody>
          <a:bodyPr/>
          <a:lstStyle/>
          <a:p>
            <a:pPr/>
            <a:r>
              <a:t>This is a dataset on commuting flows “Longitudinal Employer-Household Dynamics”, available here </a:t>
            </a:r>
            <a:r>
              <a:rPr u="sng">
                <a:hlinkClick r:id="rId3" invalidUrl="" action="" tgtFrame="" tooltip="" history="1" highlightClick="0" endSnd="0"/>
              </a:rPr>
              <a:t>https://lehd.ces.census.gov/data/</a:t>
            </a:r>
            <a:r>
              <a:t> the image shows flows around each city and town.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Shape 180"/>
          <p:cNvSpPr/>
          <p:nvPr>
            <p:ph type="sldImg"/>
          </p:nvPr>
        </p:nvSpPr>
        <p:spPr>
          <a:prstGeom prst="rect">
            <a:avLst/>
          </a:prstGeom>
        </p:spPr>
        <p:txBody>
          <a:bodyPr/>
          <a:lstStyle/>
          <a:p>
            <a:pPr/>
          </a:p>
        </p:txBody>
      </p:sp>
      <p:sp>
        <p:nvSpPr>
          <p:cNvPr id="181" name="Shape 181"/>
          <p:cNvSpPr/>
          <p:nvPr>
            <p:ph type="body" sz="quarter" idx="1"/>
          </p:nvPr>
        </p:nvSpPr>
        <p:spPr>
          <a:prstGeom prst="rect">
            <a:avLst/>
          </a:prstGeom>
        </p:spPr>
        <p:txBody>
          <a:bodyPr/>
          <a:lstStyle/>
          <a:p>
            <a:pPr/>
            <a:r>
              <a:t>The construction of functional cities driven by interactions, and not political boundaries, became necessary in the US after WWII, with new technologies such as the car and new infrastructure that made urban areas much larger spatially. These became “Metropolitan Areas”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Shape 187"/>
          <p:cNvSpPr/>
          <p:nvPr>
            <p:ph type="sldImg"/>
          </p:nvPr>
        </p:nvSpPr>
        <p:spPr>
          <a:prstGeom prst="rect">
            <a:avLst/>
          </a:prstGeom>
        </p:spPr>
        <p:txBody>
          <a:bodyPr/>
          <a:lstStyle/>
          <a:p>
            <a:pPr/>
          </a:p>
        </p:txBody>
      </p:sp>
      <p:sp>
        <p:nvSpPr>
          <p:cNvPr id="188" name="Shape 188"/>
          <p:cNvSpPr/>
          <p:nvPr>
            <p:ph type="body" sz="quarter" idx="1"/>
          </p:nvPr>
        </p:nvSpPr>
        <p:spPr>
          <a:prstGeom prst="rect">
            <a:avLst/>
          </a:prstGeom>
        </p:spPr>
        <p:txBody>
          <a:bodyPr/>
          <a:lstStyle/>
          <a:p>
            <a:pPr/>
            <a:r>
              <a:t>These began being constructed in the 1960s, via commuting surveys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The European Union + the OECD statistics built a finer definition of metropolitan areas in more countries, using remote sensing data. This still requires data about mobility. </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As seen here…</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49" name="–Johnny Appleseed"/>
          <p:cNvSpPr txBox="1"/>
          <p:nvPr>
            <p:ph type="body" sz="quarter" idx="21"/>
          </p:nvPr>
        </p:nvSpPr>
        <p:spPr>
          <a:xfrm>
            <a:off x="4833937" y="8947546"/>
            <a:ext cx="14716126" cy="647701"/>
          </a:xfrm>
          <a:prstGeom prst="rect">
            <a:avLst/>
          </a:prstGeom>
        </p:spPr>
        <p:txBody>
          <a:bodyPr lIns="71437" tIns="71437" rIns="71437" bIns="71437">
            <a:spAutoFit/>
          </a:bodyPr>
          <a:lstStyle>
            <a:lvl1pPr marL="0" indent="0" algn="ctr" defTabSz="821531">
              <a:lnSpc>
                <a:spcPct val="100000"/>
              </a:lnSpc>
              <a:spcBef>
                <a:spcPts val="0"/>
              </a:spcBef>
              <a:buSzTx/>
              <a:buNone/>
              <a:defRPr i="1" sz="3200"/>
            </a:lvl1pPr>
          </a:lstStyle>
          <a:p>
            <a:pPr/>
            <a:r>
              <a:t>–Johnny Appleseed</a:t>
            </a:r>
          </a:p>
        </p:txBody>
      </p:sp>
      <p:sp>
        <p:nvSpPr>
          <p:cNvPr id="150" name="“Type a quote here.”"/>
          <p:cNvSpPr txBox="1"/>
          <p:nvPr>
            <p:ph type="body" sz="quarter" idx="22"/>
          </p:nvPr>
        </p:nvSpPr>
        <p:spPr>
          <a:xfrm>
            <a:off x="4833937" y="5997575"/>
            <a:ext cx="14716126" cy="863601"/>
          </a:xfrm>
          <a:prstGeom prst="rect">
            <a:avLst/>
          </a:prstGeom>
        </p:spPr>
        <p:txBody>
          <a:bodyPr lIns="71437" tIns="71437" rIns="71437" bIns="71437" anchor="ctr">
            <a:spAutoFit/>
          </a:bodyPr>
          <a:lstStyle>
            <a:lvl1pPr marL="0" indent="0" algn="ctr" defTabSz="821531">
              <a:lnSpc>
                <a:spcPct val="100000"/>
              </a:lnSpc>
              <a:spcBef>
                <a:spcPts val="0"/>
              </a:spcBef>
              <a:buSzTx/>
              <a:buNone/>
              <a:defRPr sz="4600">
                <a:latin typeface="Helvetica Neue Medium"/>
                <a:ea typeface="Helvetica Neue Medium"/>
                <a:cs typeface="Helvetica Neue Medium"/>
                <a:sym typeface="Helvetica Neue Medium"/>
              </a:defRPr>
            </a:lvl1pPr>
          </a:lstStyle>
          <a:p>
            <a:pPr/>
            <a:r>
              <a:t>“Type a quote here.” </a:t>
            </a:r>
          </a:p>
        </p:txBody>
      </p:sp>
      <p:sp>
        <p:nvSpPr>
          <p:cNvPr id="151"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5.png"/><Relationship Id="rId4" Type="http://schemas.openxmlformats.org/officeDocument/2006/relationships/image" Target="../media/image6.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Lecture 5"/>
          <p:cNvSpPr txBox="1"/>
          <p:nvPr>
            <p:ph type="ctrTitle"/>
          </p:nvPr>
        </p:nvSpPr>
        <p:spPr>
          <a:prstGeom prst="rect">
            <a:avLst/>
          </a:prstGeom>
        </p:spPr>
        <p:txBody>
          <a:bodyPr/>
          <a:lstStyle>
            <a:lvl1pPr defTabSz="821531">
              <a:lnSpc>
                <a:spcPct val="100000"/>
              </a:lnSpc>
              <a:defRPr spc="0" sz="5200"/>
            </a:lvl1pPr>
          </a:lstStyle>
          <a:p>
            <a:pPr/>
            <a:r>
              <a:t>Lecture 5</a:t>
            </a:r>
          </a:p>
        </p:txBody>
      </p:sp>
      <p:sp>
        <p:nvSpPr>
          <p:cNvPr id="161" name="5.2 Defining Functional Cities as Networks"/>
          <p:cNvSpPr txBox="1"/>
          <p:nvPr/>
        </p:nvSpPr>
        <p:spPr>
          <a:xfrm>
            <a:off x="6495719" y="9155931"/>
            <a:ext cx="11392562" cy="7711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1531">
              <a:defRPr b="1" sz="4400">
                <a:solidFill>
                  <a:srgbClr val="000000"/>
                </a:solidFill>
              </a:defRPr>
            </a:lvl1pPr>
          </a:lstStyle>
          <a:p>
            <a:pPr/>
            <a:r>
              <a:t>5.2 Defining Functional Cities as Networks</a:t>
            </a:r>
          </a:p>
        </p:txBody>
      </p:sp>
      <p:sp>
        <p:nvSpPr>
          <p:cNvPr id="162" name="IUS 2.3.3"/>
          <p:cNvSpPr txBox="1"/>
          <p:nvPr/>
        </p:nvSpPr>
        <p:spPr>
          <a:xfrm>
            <a:off x="19837020" y="9248971"/>
            <a:ext cx="1800861"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2.3.3</a:t>
            </a:r>
          </a:p>
        </p:txBody>
      </p:sp>
      <p:sp>
        <p:nvSpPr>
          <p:cNvPr id="163" name="© Luís M. A. Bettencourt 2023"/>
          <p:cNvSpPr txBox="1"/>
          <p:nvPr/>
        </p:nvSpPr>
        <p:spPr>
          <a:xfrm>
            <a:off x="1206499" y="11839048"/>
            <a:ext cx="21971002" cy="636979"/>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gn="l" defTabSz="825500">
              <a:defRPr b="1" sz="3600">
                <a:solidFill>
                  <a:srgbClr val="000000"/>
                </a:solidFill>
              </a:defRPr>
            </a:lvl1pPr>
          </a:lstStyle>
          <a:p>
            <a:pPr/>
            <a:r>
              <a:t>© Luís M. A. Bettencourt 2023</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67" name="Screen Shot 2018-10-24 at 10.52.55 PM.png" descr="Screen Shot 2018-10-24 at 10.52.55 PM.png"/>
          <p:cNvPicPr>
            <a:picLocks noChangeAspect="1"/>
          </p:cNvPicPr>
          <p:nvPr/>
        </p:nvPicPr>
        <p:blipFill>
          <a:blip r:embed="rId3">
            <a:extLst/>
          </a:blip>
          <a:stretch>
            <a:fillRect/>
          </a:stretch>
        </p:blipFill>
        <p:spPr>
          <a:xfrm>
            <a:off x="4780359" y="500062"/>
            <a:ext cx="14823282" cy="12715876"/>
          </a:xfrm>
          <a:prstGeom prst="rect">
            <a:avLst/>
          </a:prstGeom>
          <a:ln w="12700">
            <a:miter lim="400000"/>
          </a:ln>
        </p:spPr>
      </p:pic>
      <p:sp>
        <p:nvSpPr>
          <p:cNvPr id="168" name="credit: Benjamin Rothschild and Dani Zünd"/>
          <p:cNvSpPr txBox="1"/>
          <p:nvPr/>
        </p:nvSpPr>
        <p:spPr>
          <a:xfrm>
            <a:off x="2255313" y="288497"/>
            <a:ext cx="7693280" cy="601725"/>
          </a:xfrm>
          <a:prstGeom prst="rect">
            <a:avLst/>
          </a:prstGeom>
          <a:solidFill>
            <a:srgbClr val="EF5FA7"/>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credit: Benjamin Rothschild and Dani Zünd</a:t>
            </a:r>
          </a:p>
        </p:txBody>
      </p:sp>
      <p:sp>
        <p:nvSpPr>
          <p:cNvPr id="169" name="Metropolitan Statistical Areas…"/>
          <p:cNvSpPr txBox="1"/>
          <p:nvPr/>
        </p:nvSpPr>
        <p:spPr>
          <a:xfrm>
            <a:off x="17904681" y="1238945"/>
            <a:ext cx="5772202" cy="10804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825500">
              <a:defRPr sz="3200">
                <a:solidFill>
                  <a:srgbClr val="FFFFFF"/>
                </a:solidFill>
                <a:latin typeface="Helvetica Neue Medium"/>
                <a:ea typeface="Helvetica Neue Medium"/>
                <a:cs typeface="Helvetica Neue Medium"/>
                <a:sym typeface="Helvetica Neue Medium"/>
              </a:defRPr>
            </a:pPr>
            <a:r>
              <a:t>Metropolitan Statistical Areas</a:t>
            </a:r>
          </a:p>
          <a:p>
            <a:pPr defTabSz="825500">
              <a:defRPr sz="3200">
                <a:solidFill>
                  <a:srgbClr val="FFFFFF"/>
                </a:solidFill>
                <a:latin typeface="Helvetica Neue Medium"/>
                <a:ea typeface="Helvetica Neue Medium"/>
                <a:cs typeface="Helvetica Neue Medium"/>
                <a:sym typeface="Helvetica Neue Medium"/>
              </a:defRPr>
            </a:pPr>
            <a:r>
              <a:t>sets of counties, pop &gt; 50,000</a:t>
            </a:r>
          </a:p>
        </p:txBody>
      </p:sp>
      <p:sp>
        <p:nvSpPr>
          <p:cNvPr id="170" name="Micropolitan Statistical Areas…"/>
          <p:cNvSpPr txBox="1"/>
          <p:nvPr/>
        </p:nvSpPr>
        <p:spPr>
          <a:xfrm>
            <a:off x="81293" y="12538876"/>
            <a:ext cx="6459830" cy="10804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defTabSz="825500">
              <a:defRPr sz="3200">
                <a:solidFill>
                  <a:srgbClr val="FFFFFF"/>
                </a:solidFill>
                <a:latin typeface="Helvetica Neue Medium"/>
                <a:ea typeface="Helvetica Neue Medium"/>
                <a:cs typeface="Helvetica Neue Medium"/>
                <a:sym typeface="Helvetica Neue Medium"/>
              </a:defRPr>
            </a:pPr>
            <a:r>
              <a:t>Micropolitan Statistical Areas</a:t>
            </a:r>
          </a:p>
          <a:p>
            <a:pPr defTabSz="825500">
              <a:defRPr sz="3200">
                <a:solidFill>
                  <a:srgbClr val="FFFFFF"/>
                </a:solidFill>
                <a:latin typeface="Helvetica Neue Medium"/>
                <a:ea typeface="Helvetica Neue Medium"/>
                <a:cs typeface="Helvetica Neue Medium"/>
                <a:sym typeface="Helvetica Neue Medium"/>
              </a:defRPr>
            </a:pPr>
            <a:r>
              <a:t>sets of counties, 10K &lt; pop &lt; 50K</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4" name="Screen Shot 2018-10-24 at 11.08.17 PM.png" descr="Screen Shot 2018-10-24 at 11.08.17 PM.png"/>
          <p:cNvPicPr>
            <a:picLocks noChangeAspect="1"/>
          </p:cNvPicPr>
          <p:nvPr/>
        </p:nvPicPr>
        <p:blipFill>
          <a:blip r:embed="rId3">
            <a:extLst/>
          </a:blip>
          <a:stretch>
            <a:fillRect/>
          </a:stretch>
        </p:blipFill>
        <p:spPr>
          <a:xfrm>
            <a:off x="2569398" y="361906"/>
            <a:ext cx="19245204" cy="11514225"/>
          </a:xfrm>
          <a:prstGeom prst="rect">
            <a:avLst/>
          </a:prstGeom>
          <a:ln w="12700">
            <a:miter lim="400000"/>
          </a:ln>
        </p:spPr>
      </p:pic>
      <p:sp>
        <p:nvSpPr>
          <p:cNvPr id="175" name="~1968"/>
          <p:cNvSpPr txBox="1"/>
          <p:nvPr/>
        </p:nvSpPr>
        <p:spPr>
          <a:xfrm>
            <a:off x="21448403" y="12332796"/>
            <a:ext cx="1303250"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~1968</a:t>
            </a:r>
          </a:p>
        </p:txBody>
      </p:sp>
      <p:pic>
        <p:nvPicPr>
          <p:cNvPr id="176" name="Line Line" descr="Line Line"/>
          <p:cNvPicPr>
            <a:picLocks noChangeAspect="0"/>
          </p:cNvPicPr>
          <p:nvPr/>
        </p:nvPicPr>
        <p:blipFill>
          <a:blip r:embed="rId4">
            <a:extLst/>
          </a:blip>
          <a:stretch>
            <a:fillRect/>
          </a:stretch>
        </p:blipFill>
        <p:spPr>
          <a:xfrm>
            <a:off x="11653043" y="2259012"/>
            <a:ext cx="3497523" cy="101601"/>
          </a:xfrm>
          <a:prstGeom prst="rect">
            <a:avLst/>
          </a:prstGeom>
        </p:spPr>
      </p:pic>
      <p:pic>
        <p:nvPicPr>
          <p:cNvPr id="178" name="Rectangle Rectangle" descr="Rectangle Rectangle"/>
          <p:cNvPicPr>
            <a:picLocks noChangeAspect="0"/>
          </p:cNvPicPr>
          <p:nvPr/>
        </p:nvPicPr>
        <p:blipFill>
          <a:blip r:embed="rId5">
            <a:extLst/>
          </a:blip>
          <a:stretch>
            <a:fillRect/>
          </a:stretch>
        </p:blipFill>
        <p:spPr>
          <a:xfrm>
            <a:off x="12132047" y="6975258"/>
            <a:ext cx="8411075" cy="5112209"/>
          </a:xfrm>
          <a:prstGeom prst="rect">
            <a:avLst/>
          </a:prstGeom>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3" name="Screen Shot 2018-10-24 at 11.11.31 PM.png" descr="Screen Shot 2018-10-24 at 11.11.31 PM.png"/>
          <p:cNvPicPr>
            <a:picLocks noChangeAspect="1"/>
          </p:cNvPicPr>
          <p:nvPr/>
        </p:nvPicPr>
        <p:blipFill>
          <a:blip r:embed="rId3">
            <a:extLst/>
          </a:blip>
          <a:stretch>
            <a:fillRect/>
          </a:stretch>
        </p:blipFill>
        <p:spPr>
          <a:xfrm>
            <a:off x="6050271" y="2146961"/>
            <a:ext cx="12283458" cy="9746914"/>
          </a:xfrm>
          <a:prstGeom prst="rect">
            <a:avLst/>
          </a:prstGeom>
          <a:ln w="12700">
            <a:miter lim="400000"/>
          </a:ln>
        </p:spPr>
      </p:pic>
      <p:sp>
        <p:nvSpPr>
          <p:cNvPr id="184" name="Rectangle"/>
          <p:cNvSpPr/>
          <p:nvPr/>
        </p:nvSpPr>
        <p:spPr>
          <a:xfrm>
            <a:off x="14102953" y="11403210"/>
            <a:ext cx="3858533" cy="705447"/>
          </a:xfrm>
          <a:prstGeom prst="rect">
            <a:avLst/>
          </a:prstGeom>
          <a:solidFill>
            <a:srgbClr val="FFFFFF"/>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pic>
        <p:nvPicPr>
          <p:cNvPr id="185" name="Rectangle Rectangle" descr="Rectangle Rectangle"/>
          <p:cNvPicPr>
            <a:picLocks noChangeAspect="0"/>
          </p:cNvPicPr>
          <p:nvPr/>
        </p:nvPicPr>
        <p:blipFill>
          <a:blip r:embed="rId4">
            <a:extLst/>
          </a:blip>
          <a:stretch>
            <a:fillRect/>
          </a:stretch>
        </p:blipFill>
        <p:spPr>
          <a:xfrm>
            <a:off x="6186492" y="7071542"/>
            <a:ext cx="12011016" cy="1965292"/>
          </a:xfrm>
          <a:prstGeom prst="rect">
            <a:avLst/>
          </a:prstGeom>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0" name="Screen Shot 2018-10-24 at 10.42.11 PM.png" descr="Screen Shot 2018-10-24 at 10.42.11 PM.png"/>
          <p:cNvPicPr>
            <a:picLocks noChangeAspect="1"/>
          </p:cNvPicPr>
          <p:nvPr/>
        </p:nvPicPr>
        <p:blipFill>
          <a:blip r:embed="rId3">
            <a:extLst/>
          </a:blip>
          <a:stretch>
            <a:fillRect/>
          </a:stretch>
        </p:blipFill>
        <p:spPr>
          <a:xfrm>
            <a:off x="3420139" y="0"/>
            <a:ext cx="17543721" cy="13716000"/>
          </a:xfrm>
          <a:prstGeom prst="rect">
            <a:avLst/>
          </a:prstGeom>
          <a:ln w="12700">
            <a:miter lim="400000"/>
          </a:ln>
        </p:spPr>
      </p:pic>
      <p:sp>
        <p:nvSpPr>
          <p:cNvPr id="191" name="credit: EU/OECD"/>
          <p:cNvSpPr txBox="1"/>
          <p:nvPr/>
        </p:nvSpPr>
        <p:spPr>
          <a:xfrm>
            <a:off x="20991642" y="13047208"/>
            <a:ext cx="3253741"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credit: EU/OECD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5" name="Screen Shot 2018-10-24 at 10.41.54 PM.png" descr="Screen Shot 2018-10-24 at 10.41.54 PM.png"/>
          <p:cNvPicPr>
            <a:picLocks noChangeAspect="1"/>
          </p:cNvPicPr>
          <p:nvPr/>
        </p:nvPicPr>
        <p:blipFill>
          <a:blip r:embed="rId3">
            <a:extLst/>
          </a:blip>
          <a:stretch>
            <a:fillRect/>
          </a:stretch>
        </p:blipFill>
        <p:spPr>
          <a:xfrm>
            <a:off x="3298031" y="133945"/>
            <a:ext cx="17787938" cy="13448110"/>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9" name="OECD_definition_Metro.pdf" descr="OECD_definition_Metro.pdf"/>
          <p:cNvPicPr>
            <a:picLocks noChangeAspect="1"/>
          </p:cNvPicPr>
          <p:nvPr/>
        </p:nvPicPr>
        <p:blipFill>
          <a:blip r:embed="rId2">
            <a:extLst/>
          </a:blip>
          <a:stretch>
            <a:fillRect/>
          </a:stretch>
        </p:blipFill>
        <p:spPr>
          <a:xfrm>
            <a:off x="4971818" y="1762225"/>
            <a:ext cx="14440364" cy="10830272"/>
          </a:xfrm>
          <a:prstGeom prst="rect">
            <a:avLst/>
          </a:prstGeom>
          <a:ln w="12700">
            <a:miter lim="400000"/>
          </a:ln>
        </p:spPr>
      </p:pic>
      <p:sp>
        <p:nvSpPr>
          <p:cNvPr id="200" name="Definition of Functional Cities…"/>
          <p:cNvSpPr txBox="1"/>
          <p:nvPr/>
        </p:nvSpPr>
        <p:spPr>
          <a:xfrm>
            <a:off x="9251530" y="463286"/>
            <a:ext cx="5880940" cy="11093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Definition of Functional Cities</a:t>
            </a:r>
          </a:p>
          <a:p>
            <a:pPr defTabSz="821531">
              <a:defRPr sz="3200">
                <a:solidFill>
                  <a:srgbClr val="000000"/>
                </a:solidFill>
              </a:defRPr>
            </a:pPr>
            <a:r>
              <a:t>metropolitan areas</a:t>
            </a:r>
          </a:p>
        </p:txBody>
      </p:sp>
      <p:sp>
        <p:nvSpPr>
          <p:cNvPr id="201" name="OECD definition"/>
          <p:cNvSpPr txBox="1"/>
          <p:nvPr/>
        </p:nvSpPr>
        <p:spPr>
          <a:xfrm>
            <a:off x="17064783" y="11879232"/>
            <a:ext cx="3077465" cy="601724"/>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OECD definition </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A spatialized residential population map, in their case a given number of people per 1-square kilometer cell. Over the same scale one usually also has a share of built surfaces, from multispectral satellite data.…"/>
          <p:cNvSpPr txBox="1"/>
          <p:nvPr/>
        </p:nvSpPr>
        <p:spPr>
          <a:xfrm>
            <a:off x="2155519" y="2161428"/>
            <a:ext cx="20072962" cy="10529913"/>
          </a:xfrm>
          <a:prstGeom prst="rect">
            <a:avLst/>
          </a:prstGeom>
          <a:ln w="12700">
            <a:miter lim="400000"/>
          </a:ln>
          <a:extLst>
            <a:ext uri="{C572A759-6A51-4108-AA02-DFA0A04FC94B}">
              <ma14:wrappingTextBoxFlag xmlns:ma14="http://schemas.microsoft.com/office/mac/drawingml/2011/main" val="1"/>
            </a:ext>
          </a:extLst>
        </p:spPr>
        <p:txBody>
          <a:bodyPr lIns="71437" tIns="71437" rIns="71437" bIns="71437" anchor="ctr">
            <a:spAutoFit/>
          </a:bodyPr>
          <a:lstStyle/>
          <a:p>
            <a:pPr algn="l" defTabSz="642937">
              <a:lnSpc>
                <a:spcPct val="200000"/>
              </a:lnSpc>
              <a:spcBef>
                <a:spcPts val="700"/>
              </a:spcBef>
              <a:buSzPct val="100000"/>
              <a:buFont typeface="Times New Roman"/>
              <a:buAutoNum type="arabicPeriod" startAt="1"/>
              <a:defRPr sz="2500">
                <a:solidFill>
                  <a:srgbClr val="000000"/>
                </a:solidFill>
                <a:latin typeface="Times New Roman"/>
                <a:ea typeface="Times New Roman"/>
                <a:cs typeface="Times New Roman"/>
                <a:sym typeface="Times New Roman"/>
              </a:defRPr>
            </a:pPr>
            <a:r>
              <a:t>A </a:t>
            </a:r>
            <a:r>
              <a:rPr b="1"/>
              <a:t>spatialized residential population map</a:t>
            </a:r>
            <a:r>
              <a:t>, in their case a given number of people per 1-square kilometer cell. Over the same scale one usually also has a share of built surfaces, from multispectral satellite data. </a:t>
            </a:r>
          </a:p>
          <a:p>
            <a:pPr algn="l" defTabSz="642937">
              <a:lnSpc>
                <a:spcPct val="200000"/>
              </a:lnSpc>
              <a:spcBef>
                <a:spcPts val="700"/>
              </a:spcBef>
              <a:buSzPct val="100000"/>
              <a:buFont typeface="Times New Roman"/>
              <a:buAutoNum type="arabicPeriod" startAt="1"/>
              <a:defRPr sz="2500">
                <a:solidFill>
                  <a:srgbClr val="000000"/>
                </a:solidFill>
                <a:latin typeface="Times New Roman"/>
                <a:ea typeface="Times New Roman"/>
                <a:cs typeface="Times New Roman"/>
                <a:sym typeface="Times New Roman"/>
              </a:defRPr>
            </a:pPr>
            <a:r>
              <a:rPr b="1"/>
              <a:t>Digital shape boundaries</a:t>
            </a:r>
            <a:r>
              <a:t> for local political or administrative units (these typically vary by nation).</a:t>
            </a:r>
          </a:p>
          <a:p>
            <a:pPr algn="l" defTabSz="642937">
              <a:lnSpc>
                <a:spcPct val="200000"/>
              </a:lnSpc>
              <a:spcBef>
                <a:spcPts val="700"/>
              </a:spcBef>
              <a:buSzPct val="100000"/>
              <a:buFont typeface="Times New Roman"/>
              <a:buAutoNum type="arabicPeriod" startAt="1"/>
              <a:defRPr sz="2500">
                <a:solidFill>
                  <a:srgbClr val="000000"/>
                </a:solidFill>
                <a:latin typeface="Times New Roman"/>
                <a:ea typeface="Times New Roman"/>
                <a:cs typeface="Times New Roman"/>
                <a:sym typeface="Times New Roman"/>
              </a:defRPr>
            </a:pPr>
            <a:r>
              <a:rPr b="1"/>
              <a:t>Data on commuting flows</a:t>
            </a:r>
            <a:r>
              <a:t> between these local units and employment per unit. </a:t>
            </a:r>
          </a:p>
          <a:p>
            <a:pPr algn="l" defTabSz="642937">
              <a:lnSpc>
                <a:spcPct val="200000"/>
              </a:lnSpc>
              <a:defRPr sz="2500">
                <a:solidFill>
                  <a:srgbClr val="000000"/>
                </a:solidFill>
                <a:latin typeface="Cambria"/>
                <a:ea typeface="Cambria"/>
                <a:cs typeface="Cambria"/>
                <a:sym typeface="Cambria"/>
              </a:defRPr>
            </a:pPr>
          </a:p>
          <a:p>
            <a:pPr algn="l" defTabSz="642937">
              <a:lnSpc>
                <a:spcPct val="200000"/>
              </a:lnSpc>
              <a:defRPr sz="2500">
                <a:solidFill>
                  <a:srgbClr val="000000"/>
                </a:solidFill>
                <a:latin typeface="Cambria"/>
                <a:ea typeface="Cambria"/>
                <a:cs typeface="Cambria"/>
                <a:sym typeface="Cambria"/>
              </a:defRPr>
            </a:pPr>
            <a:r>
              <a:t>The subtlest step has to do with using commuting ties. The EU/OECD procedure goes as following:</a:t>
            </a:r>
          </a:p>
          <a:p>
            <a:pPr algn="l" defTabSz="642937">
              <a:lnSpc>
                <a:spcPct val="200000"/>
              </a:lnSpc>
              <a:defRPr sz="2500">
                <a:solidFill>
                  <a:srgbClr val="000000"/>
                </a:solidFill>
                <a:latin typeface="Cambria"/>
                <a:ea typeface="Cambria"/>
                <a:cs typeface="Cambria"/>
                <a:sym typeface="Cambria"/>
              </a:defRPr>
            </a:pPr>
          </a:p>
          <a:p>
            <a:pPr marL="295835" indent="-295835" algn="l" defTabSz="642937">
              <a:lnSpc>
                <a:spcPct val="200000"/>
              </a:lnSpc>
              <a:buSzPct val="100000"/>
              <a:buFont typeface="Times New Roman"/>
              <a:buAutoNum type="arabicPeriod" startAt="1"/>
              <a:tabLst>
                <a:tab pos="317500" algn="l"/>
              </a:tabLst>
              <a:defRPr sz="2500">
                <a:solidFill>
                  <a:srgbClr val="000000"/>
                </a:solidFill>
                <a:latin typeface="Cambria"/>
                <a:ea typeface="Cambria"/>
                <a:cs typeface="Cambria"/>
                <a:sym typeface="Cambria"/>
              </a:defRPr>
            </a:pPr>
            <a:r>
              <a:t>Include area in the set representing the functional urban area if 15% of employed persons living in one unit, work in another unit. This includes </a:t>
            </a:r>
            <a:r>
              <a:rPr b="1"/>
              <a:t>commuting between suburbs and the CBD (in both directions), as well between suburbs and other peripheral units</a:t>
            </a:r>
            <a:r>
              <a:t>, so that the city need not be monocentric.</a:t>
            </a:r>
          </a:p>
          <a:p>
            <a:pPr marL="321468" indent="-321468" algn="l" defTabSz="642937">
              <a:lnSpc>
                <a:spcPct val="200000"/>
              </a:lnSpc>
              <a:tabLst>
                <a:tab pos="317500" algn="l"/>
              </a:tabLst>
              <a:defRPr sz="2500">
                <a:solidFill>
                  <a:srgbClr val="000000"/>
                </a:solidFill>
                <a:latin typeface="Cambria"/>
                <a:ea typeface="Cambria"/>
                <a:cs typeface="Cambria"/>
                <a:sym typeface="Cambria"/>
              </a:defRPr>
            </a:pPr>
          </a:p>
          <a:p>
            <a:pPr marL="295835" indent="-295835" algn="l" defTabSz="642937">
              <a:lnSpc>
                <a:spcPct val="200000"/>
              </a:lnSpc>
              <a:spcBef>
                <a:spcPts val="700"/>
              </a:spcBef>
              <a:buSzPct val="100000"/>
              <a:buFont typeface="Times New Roman"/>
              <a:buAutoNum type="arabicPeriod" startAt="2"/>
              <a:tabLst>
                <a:tab pos="317500" algn="l"/>
              </a:tabLst>
              <a:defRPr sz="2500">
                <a:solidFill>
                  <a:srgbClr val="000000"/>
                </a:solidFill>
                <a:latin typeface="Cambria"/>
                <a:ea typeface="Cambria"/>
                <a:cs typeface="Cambria"/>
                <a:sym typeface="Cambria"/>
              </a:defRPr>
            </a:pPr>
            <a:r>
              <a:t>Some exceptional units, such as enclaves – disconnected units entirely surrounded by other local units that belong to a commuting zone-- are included to form a convex hull, while non-contiguous local units are dropped from the set. This is not necessary as part of the definition, but has the virtue of creating a single compact boundary line.</a:t>
            </a:r>
          </a:p>
        </p:txBody>
      </p:sp>
      <p:sp>
        <p:nvSpPr>
          <p:cNvPr id="204" name="Procedure"/>
          <p:cNvSpPr txBox="1"/>
          <p:nvPr/>
        </p:nvSpPr>
        <p:spPr>
          <a:xfrm>
            <a:off x="10328988" y="383322"/>
            <a:ext cx="216563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Procedure</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